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.jpeg" ContentType="image/jpeg"/>
  <Override PartName="/ppt/media/image22.jpeg" ContentType="image/jpeg"/>
  <Override PartName="/ppt/media/image11.png" ContentType="image/png"/>
  <Override PartName="/ppt/media/image6.png" ContentType="image/png"/>
  <Override PartName="/ppt/media/image4.png" ContentType="image/png"/>
  <Override PartName="/ppt/media/image21.png" ContentType="image/png"/>
  <Override PartName="/ppt/media/image19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5.png" ContentType="image/png"/>
  <Override PartName="/ppt/media/image10.png" ContentType="image/png"/>
  <Override PartName="/ppt/media/image2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Arial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bfbfbf"/>
                </a:solidFill>
                <a:latin typeface="Arial"/>
                <a:ea typeface="Arial"/>
              </a:rPr>
              <a:t>Algoritma dan Pemrograman</a:t>
            </a:r>
            <a:br/>
            <a:r>
              <a:rPr b="1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Pendahuluan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00"/>
                </a:solidFill>
                <a:latin typeface="Arial"/>
                <a:ea typeface="Arial"/>
              </a:rPr>
              <a:t>Aditya Pradana</a:t>
            </a:r>
            <a:endParaRPr b="0" lang="en-US" sz="24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Artinya...???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Setiap </a:t>
            </a:r>
            <a:r>
              <a:rPr b="1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instruksi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dalam algoritma harus </a:t>
            </a:r>
            <a:r>
              <a:rPr b="1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jelas dan bermakna unik/tunggal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Seluruh rangkaian instruksi harus </a:t>
            </a:r>
            <a:r>
              <a:rPr b="1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selesai dalam waktu yang berhingga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Bersifat umum dan universal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artinya dapat dipakai menyelesaikan berbagai masalah yang tipenya serupa tanpa perlu dimodifikasi sekaligus bisa diimplementasikan dengan berbagai macam bahasa pemrograman.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Contoh 1 </a:t>
            </a: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Arial"/>
              </a:rPr>
              <a:t>(Menukar isi gelas)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Ada 2 gelas, masing-masing berisi teh dan kopi. Bagaimana cara menukar isi masing-masing gelas?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Picture 4" descr=""/>
          <p:cNvPicPr/>
          <p:nvPr/>
        </p:nvPicPr>
        <p:blipFill>
          <a:blip r:embed="rId2"/>
          <a:stretch/>
        </p:blipFill>
        <p:spPr>
          <a:xfrm>
            <a:off x="4415040" y="3238560"/>
            <a:ext cx="3362040" cy="20570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Contoh 1 </a:t>
            </a: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Arial"/>
              </a:rPr>
              <a:t>(Menukar isi gelas)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838080" y="1825560"/>
            <a:ext cx="526572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Siapkan gelas cadangan X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Tuangkan gelas yang berisi teh ke gelas X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Tuangkan gelas yang berisi kopi ke gelas yang awalnya dipakai teh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Tuangkan isi gelas cadangan X ke gelas yang awalnya berisi kopi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7" name="Picture 3" descr=""/>
          <p:cNvPicPr/>
          <p:nvPr/>
        </p:nvPicPr>
        <p:blipFill>
          <a:blip r:embed="rId2"/>
          <a:stretch/>
        </p:blipFill>
        <p:spPr>
          <a:xfrm>
            <a:off x="7093080" y="1825560"/>
            <a:ext cx="879120" cy="937440"/>
          </a:xfrm>
          <a:prstGeom prst="rect">
            <a:avLst/>
          </a:prstGeom>
          <a:ln>
            <a:noFill/>
          </a:ln>
        </p:spPr>
      </p:pic>
      <p:pic>
        <p:nvPicPr>
          <p:cNvPr id="108" name="Picture 5" descr=""/>
          <p:cNvPicPr/>
          <p:nvPr/>
        </p:nvPicPr>
        <p:blipFill>
          <a:blip r:embed="rId3"/>
          <a:stretch/>
        </p:blipFill>
        <p:spPr>
          <a:xfrm>
            <a:off x="7093080" y="2915280"/>
            <a:ext cx="2372040" cy="1026360"/>
          </a:xfrm>
          <a:prstGeom prst="rect">
            <a:avLst/>
          </a:prstGeom>
          <a:ln>
            <a:noFill/>
          </a:ln>
        </p:spPr>
      </p:pic>
      <p:pic>
        <p:nvPicPr>
          <p:cNvPr id="109" name="Picture 6" descr=""/>
          <p:cNvPicPr/>
          <p:nvPr/>
        </p:nvPicPr>
        <p:blipFill>
          <a:blip r:embed="rId4"/>
          <a:stretch/>
        </p:blipFill>
        <p:spPr>
          <a:xfrm>
            <a:off x="7093080" y="4067280"/>
            <a:ext cx="2371320" cy="1026360"/>
          </a:xfrm>
          <a:prstGeom prst="rect">
            <a:avLst/>
          </a:prstGeom>
          <a:ln>
            <a:noFill/>
          </a:ln>
        </p:spPr>
      </p:pic>
      <p:pic>
        <p:nvPicPr>
          <p:cNvPr id="110" name="Picture 7" descr=""/>
          <p:cNvPicPr/>
          <p:nvPr/>
        </p:nvPicPr>
        <p:blipFill>
          <a:blip r:embed="rId5"/>
          <a:stretch/>
        </p:blipFill>
        <p:spPr>
          <a:xfrm>
            <a:off x="7093080" y="5271120"/>
            <a:ext cx="2372760" cy="9446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Contoh 2 </a:t>
            </a: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Arial"/>
              </a:rPr>
              <a:t>(Login Facebook)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8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User : Masukkan username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8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User : Masukkan password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240">
              <a:lnSpc>
                <a:spcPct val="8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Sistem : Cek apakah username terdaftar?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240">
              <a:lnSpc>
                <a:spcPct val="8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Sistem : Jika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tidak terdaftar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, maka sistem akan mengeluarkan peringatan adanya kesalahan. Jika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terdaftar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maka, selanjutnya sistem akan mengecek apakah username dan password cocok (sesuai dengan database)?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240">
              <a:lnSpc>
                <a:spcPct val="8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Sistem : Jika Username dan password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cocok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maka user diperbolehkan masuk ke Facebook ybs. Jika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tidak cocok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maka sistem akan mengeluarkan peringatan adanya kesalahan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8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User : Dapat mengakses halaman facebook ybs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Contoh 3 </a:t>
            </a: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Arial"/>
              </a:rPr>
              <a:t>(Ganjil - Genap)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8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Algoritma untuk menentukan apakah suatu bilangan merupakan bilangan ganjil atau bilangan genap.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8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Algoritmanya 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934200" indent="-513360">
              <a:lnSpc>
                <a:spcPct val="8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Masukkan bilangan yang akan ditentukan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934200" indent="-513360">
              <a:lnSpc>
                <a:spcPct val="8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Bagi bilangan dengan bilangan 2 (MOD 2)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934200" indent="-513360">
              <a:lnSpc>
                <a:spcPct val="8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Hitung sisa hasil bagi pada langkah b.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Bila sisa hasil bagi sama dengan 0 maka bilangan itu adalah bilangan genap tetapi bila sisa hasil bagi sama dengan 1 maka bilangan itu adalah bilangan ganjil.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Challenge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Buatlah algoritma untuk 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Proses aktifitas yang anda kerjakan sehari-hari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Proses dari rumah ke kampus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Proses instalasi aplikasi di HP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Proses mengurutkan 3 bilangan acak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Proses menentukan bilangan prima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Any Questions?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Content Placeholder 4" descr="question-mark-1019820_1920"/>
          <p:cNvPicPr/>
          <p:nvPr/>
        </p:nvPicPr>
        <p:blipFill>
          <a:blip r:embed="rId2"/>
          <a:stretch/>
        </p:blipFill>
        <p:spPr>
          <a:xfrm>
            <a:off x="3731760" y="1930320"/>
            <a:ext cx="4727880" cy="47278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Tujuan Umum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Setelah mengikuti pokok bahasan ini, mahasiswa dapat memahami definisi, tujuan, dan kegunaan mengenai logika dan algoritma beserta penerapannya dalam kehidupan sehari-hari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Logika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Logika identik dengan masuk akal dan penalaran. Penalaran adalah salah satu bentuk pemikiran. Pemikiran adalah pengetahuan tak langsung yang didasarkan pada pernyataan langsung. Pemikiran bisa benar, bisa salah.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Definisi logika adalah ilmu yang memberikan prinsip-prinsip yang harus diikuti agar dapat berfikir secara benar, sesuai aturan.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Logika menimbulkan kesadaran menggunakan prinsip-prinsip untuk berfikir secara sistematis.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Algoritma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Algoritma berasal dari kata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al-khawarizmi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Abu Ja’far Muhammad Ibnu Musa Al-Khawarizmi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),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Merupakan ahli matematika dan astronomi dari Persia, dan juga merupakan penulis buku “Aljabar wal Muqobala”.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Beliau dianggap sebagai pencetus pertama algoritma karena di dalam buku tersebut Abu Ja’far menjelaskan langkah-langkah dalam menyelesaikan berbagai persoalan aritmatika (aljabar).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Pengertian Algoritma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Algoritma biasanya didefinisikan sebagai </a:t>
            </a:r>
            <a:r>
              <a:rPr b="1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rangkaian terurut </a:t>
            </a:r>
            <a:r>
              <a:rPr b="1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langkah-langkah yang logis dan sistematis yang disusun  </a:t>
            </a:r>
            <a:r>
              <a:rPr b="1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untuk menyelesaikan suatu masalah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Algoritma dikatakan sebagai jantung ilmu komputer atau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informatika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Pemakaian : Tidak cuma dalam ilmu komputer tetapi juga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dalam bidang lain (kehidupan sehari-hari)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Tujuan Algoritma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8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Memberikan petunjuk tentang </a:t>
            </a:r>
            <a:r>
              <a:rPr b="1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langkah-langkah logika penyelesaian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masalah dalam bentuk yang mudah dipahami nalar manusia sebagai </a:t>
            </a:r>
            <a:r>
              <a:rPr b="1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acuan yang membantu dalam mengembangkan program komputer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Pemahaman terhadap algoritma akan mencegah sejak dini kemungkinan terjadinya kesalahan logika pada program komputer yang dikembangkan.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Algoritma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Algoritma merupakan deskripsi urutan pelaksanaan suatu proses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Algoritma tersusun oleh sederetan langkah instruksi yang logis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Tiap langkah instruksi akan mengerjakan suatu tindakan (Aksi)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Bila Aksi dilaksanakan, maka sejumlah operasi yang bersesuaian akan dikerjakan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Domain Algoritma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Masalah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: motivasi untuk membuat algoritma.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Algoritma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: prosedur untuk menyelesaikan masalah. Seringkali satu masalah dapat diselesaikan dengan lebih dari satu cara (banyak kemungkinan).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Program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: representasi formal dari suatu algoritma dengan menggunakan bahasa pemrograman yang bisa dimengerti oleh komputer.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Proses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: aktivitas menjalankan langkah-langkah dalam algoritma.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Ciri Algoritma </a:t>
            </a: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Arial"/>
              </a:rPr>
              <a:t>(</a:t>
            </a:r>
            <a:r>
              <a:rPr b="1" lang="en-US" sz="2600" spc="-1" strike="noStrike">
                <a:solidFill>
                  <a:srgbClr val="d9d9d9"/>
                </a:solidFill>
                <a:latin typeface="Arial"/>
                <a:ea typeface="Arial"/>
              </a:rPr>
              <a:t>Donald E. Knuth</a:t>
            </a: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Arial"/>
              </a:rPr>
              <a:t>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52440" indent="-342000">
              <a:lnSpc>
                <a:spcPct val="8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Algoritma mempunyai </a:t>
            </a:r>
            <a:r>
              <a:rPr b="1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awal dan akhir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, suatu algoritma harus berhenti setelah mengerjakan serangkaian tugas. Dengan kata lain, suatu algoritma memiliki langkah yang terbatas.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52440" indent="-342000">
              <a:lnSpc>
                <a:spcPct val="8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Setiap langkah harus didefinisikan dengan tepat, sehingga tidak memiliki arti ganda, </a:t>
            </a:r>
            <a:r>
              <a:rPr b="1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tidak membingungkan (</a:t>
            </a:r>
            <a:r>
              <a:rPr b="1" i="1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not ambiguous</a:t>
            </a:r>
            <a:r>
              <a:rPr b="1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52440" indent="-342000">
              <a:lnSpc>
                <a:spcPct val="8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Memiliki masukan (input) atau </a:t>
            </a:r>
            <a:r>
              <a:rPr b="1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kondisi awal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52440" indent="-342000">
              <a:lnSpc>
                <a:spcPct val="8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Memiliki keluaran (output) atau </a:t>
            </a:r>
            <a:r>
              <a:rPr b="1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kondisi akhir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52440" indent="-342000">
              <a:lnSpc>
                <a:spcPct val="8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Algoritma harus efektif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, bila diikuti benar-benar maka akan menyelesaikan masalah.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Application>LibreOffice/6.4.7.2$Linux_X86_64 LibreOffice_project/40$Build-2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2012-12-03T06:56:55Z</dcterms:created>
  <dc:creator/>
  <dc:description/>
  <dc:language>en-US</dc:language>
  <cp:lastModifiedBy/>
  <dcterms:modified xsi:type="dcterms:W3CDTF">2022-09-01T15:39:56Z</dcterms:modified>
  <cp:revision>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Security">
    <vt:i4>0</vt:i4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2</vt:i4>
  </property>
  <property fmtid="{D5CDD505-2E9C-101B-9397-08002B2CF9AE}" pid="7" name="Notes">
    <vt:i4>16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</Properties>
</file>